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238" r:id="rId3"/>
    <p:sldId id="1242" r:id="rId4"/>
    <p:sldId id="1243" r:id="rId5"/>
    <p:sldId id="1244" r:id="rId6"/>
    <p:sldId id="1260" r:id="rId7"/>
    <p:sldId id="1249" r:id="rId8"/>
    <p:sldId id="1245" r:id="rId9"/>
    <p:sldId id="1261" r:id="rId10"/>
    <p:sldId id="1250" r:id="rId11"/>
    <p:sldId id="1246" r:id="rId12"/>
    <p:sldId id="1251" r:id="rId13"/>
    <p:sldId id="1252" r:id="rId14"/>
    <p:sldId id="1262" r:id="rId15"/>
    <p:sldId id="1253" r:id="rId16"/>
    <p:sldId id="1254" r:id="rId17"/>
    <p:sldId id="1241" r:id="rId18"/>
    <p:sldId id="1263" r:id="rId19"/>
    <p:sldId id="1255" r:id="rId20"/>
    <p:sldId id="1256" r:id="rId21"/>
    <p:sldId id="1257" r:id="rId22"/>
    <p:sldId id="1264"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2025/10/28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第二单元乡村与</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城镇</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第三节　城镇化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0967"/>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中国新型城镇化发展道路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发展背景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）我国是发展中国家，人口多，人均占有资源少，生态环境相对脆弱，城乡发展</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不平衡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）我国城镇化率低，城镇化任务艰巨，发展空间大。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新型城镇化的基本特征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城乡统筹、城乡一体、产业与城镇互动、资源节约和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集约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利用、生态宜居、和谐发展。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新型城镇化与乡村的关系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：大中小城镇与新型农村社区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协调发展、互相促进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2"/>
          <a:stretch>
            <a:fillRect/>
          </a:stretch>
        </p:blipFill>
        <p:spPr>
          <a:xfrm>
            <a:off x="478582" y="1052736"/>
            <a:ext cx="1224136" cy="325532"/>
          </a:xfrm>
          <a:prstGeom prst="rect">
            <a:avLst/>
          </a:prstGeom>
        </p:spPr>
      </p:pic>
    </p:spTree>
    <p:extLst>
      <p:ext uri="{BB962C8B-B14F-4D97-AF65-F5344CB8AC3E}">
        <p14:creationId xmlns:p14="http://schemas.microsoft.com/office/powerpoint/2010/main" val="2464451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）有助于增加农民收入，促进农村剩余劳动力转移，提高农业劳动</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生产率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，优化农村</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经济结构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）有助于进一步开拓</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市场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，增加农产品和工业品消费需求，推动</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基础设施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建设和房地产等行业发展，缓解投资需求扩大而内需不足的矛盾。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）有助于缩小工农差别和城乡差别，提高国民整体素质，促进社会文明进步，实现经济、社会和环境协调发展。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2143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1754326"/>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化产生的问题及其解决措施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伴随着城镇化的深入，城镇功能日益增强的同时也带来了一些问题，其具体分析如下：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62758" y="908720"/>
            <a:ext cx="7487593" cy="711348"/>
          </a:xfrm>
          <a:prstGeom prst="rect">
            <a:avLst/>
          </a:prstGeom>
        </p:spPr>
      </p:pic>
      <p:pic>
        <p:nvPicPr>
          <p:cNvPr id="4" name="25疑难点1.eps" descr="id:2147490724;FounderCES"/>
          <p:cNvPicPr/>
          <p:nvPr/>
        </p:nvPicPr>
        <p:blipFill>
          <a:blip r:embed="rId3"/>
          <a:stretch>
            <a:fillRect/>
          </a:stretch>
        </p:blipFill>
        <p:spPr>
          <a:xfrm>
            <a:off x="406574" y="1844824"/>
            <a:ext cx="1200519" cy="36004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9989849"/>
              </p:ext>
            </p:extLst>
          </p:nvPr>
        </p:nvGraphicFramePr>
        <p:xfrm>
          <a:off x="334567" y="3394680"/>
          <a:ext cx="11521280" cy="2194560"/>
        </p:xfrm>
        <a:graphic>
          <a:graphicData uri="http://schemas.openxmlformats.org/drawingml/2006/table">
            <a:tbl>
              <a:tblPr firstRow="1" firstCol="1" bandRow="1"/>
              <a:tblGrid>
                <a:gridCol w="887138">
                  <a:extLst>
                    <a:ext uri="{9D8B030D-6E8A-4147-A177-3AD203B41FA5}">
                      <a16:colId xmlns:a16="http://schemas.microsoft.com/office/drawing/2014/main" val="79905865"/>
                    </a:ext>
                  </a:extLst>
                </a:gridCol>
                <a:gridCol w="1774277">
                  <a:extLst>
                    <a:ext uri="{9D8B030D-6E8A-4147-A177-3AD203B41FA5}">
                      <a16:colId xmlns:a16="http://schemas.microsoft.com/office/drawing/2014/main" val="298963556"/>
                    </a:ext>
                  </a:extLst>
                </a:gridCol>
                <a:gridCol w="4216789">
                  <a:extLst>
                    <a:ext uri="{9D8B030D-6E8A-4147-A177-3AD203B41FA5}">
                      <a16:colId xmlns:a16="http://schemas.microsoft.com/office/drawing/2014/main" val="744283452"/>
                    </a:ext>
                  </a:extLst>
                </a:gridCol>
                <a:gridCol w="4643076">
                  <a:extLst>
                    <a:ext uri="{9D8B030D-6E8A-4147-A177-3AD203B41FA5}">
                      <a16:colId xmlns:a16="http://schemas.microsoft.com/office/drawing/2014/main" val="1009371093"/>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解决措施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50091258"/>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耕地减少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水资源短缺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城镇发展占用大量土地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城镇人口激增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用水量增加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城市、公共建设节约用地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尽量少占耕地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节约用水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提高水资源的利用率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防治水污染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7751177"/>
                  </a:ext>
                </a:extLst>
              </a:tr>
            </a:tbl>
          </a:graphicData>
        </a:graphic>
      </p:graphicFrame>
    </p:spTree>
    <p:extLst>
      <p:ext uri="{BB962C8B-B14F-4D97-AF65-F5344CB8AC3E}">
        <p14:creationId xmlns:p14="http://schemas.microsoft.com/office/powerpoint/2010/main" val="3645548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13373405"/>
              </p:ext>
            </p:extLst>
          </p:nvPr>
        </p:nvGraphicFramePr>
        <p:xfrm>
          <a:off x="406575" y="1118513"/>
          <a:ext cx="11377264" cy="4974783"/>
        </p:xfrm>
        <a:graphic>
          <a:graphicData uri="http://schemas.openxmlformats.org/drawingml/2006/table">
            <a:tbl>
              <a:tblPr firstRow="1" firstCol="1" bandRow="1"/>
              <a:tblGrid>
                <a:gridCol w="1008111">
                  <a:extLst>
                    <a:ext uri="{9D8B030D-6E8A-4147-A177-3AD203B41FA5}">
                      <a16:colId xmlns:a16="http://schemas.microsoft.com/office/drawing/2014/main" val="1387431555"/>
                    </a:ext>
                  </a:extLst>
                </a:gridCol>
                <a:gridCol w="1512168">
                  <a:extLst>
                    <a:ext uri="{9D8B030D-6E8A-4147-A177-3AD203B41FA5}">
                      <a16:colId xmlns:a16="http://schemas.microsoft.com/office/drawing/2014/main" val="4084138074"/>
                    </a:ext>
                  </a:extLst>
                </a:gridCol>
                <a:gridCol w="4896544">
                  <a:extLst>
                    <a:ext uri="{9D8B030D-6E8A-4147-A177-3AD203B41FA5}">
                      <a16:colId xmlns:a16="http://schemas.microsoft.com/office/drawing/2014/main" val="1261482265"/>
                    </a:ext>
                  </a:extLst>
                </a:gridCol>
                <a:gridCol w="3960441">
                  <a:extLst>
                    <a:ext uri="{9D8B030D-6E8A-4147-A177-3AD203B41FA5}">
                      <a16:colId xmlns:a16="http://schemas.microsoft.com/office/drawing/2014/main" val="650205666"/>
                    </a:ext>
                  </a:extLst>
                </a:gridCol>
              </a:tblGrid>
              <a:tr h="373614">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解决措施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010961179"/>
                  </a:ext>
                </a:extLst>
              </a:tr>
              <a:tr h="1120843">
                <a:tc rowSpan="4">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生活燃煤排放烟尘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工矿企业排放的烟气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各类交通工具排放的尾气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合理布局大气污染较重的企业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实行集中供暖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修建绿化隔离带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57525010"/>
                  </a:ext>
                </a:extLst>
              </a:tr>
              <a:tr h="747229">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城镇工业废水、居民生活污水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建立污水处理厂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实行污水达标排放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61845703"/>
                  </a:ext>
                </a:extLst>
              </a:tr>
              <a:tr h="770526">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噪声污染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交通运输、工业生产、建筑施工和社会活动产生的各种噪声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噪声大的工厂远离城区布局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修建绿化隔离带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94893056"/>
                  </a:ext>
                </a:extLst>
              </a:tr>
              <a:tr h="1120843">
                <a:tc vMerge="1">
                  <a:txBody>
                    <a:bodyPr/>
                    <a:lstStyle/>
                    <a:p>
                      <a:endParaRPr lang="zh-CN" altLang="en-US"/>
                    </a:p>
                  </a:txBody>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固体废弃物污染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工业生产发展、建设规模扩大产生的各种废弃物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居民日常生活产生的各种废弃物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及时清除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实行分类回收、利用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54581275"/>
                  </a:ext>
                </a:extLst>
              </a:tr>
            </a:tbl>
          </a:graphicData>
        </a:graphic>
      </p:graphicFrame>
    </p:spTree>
    <p:extLst>
      <p:ext uri="{BB962C8B-B14F-4D97-AF65-F5344CB8AC3E}">
        <p14:creationId xmlns:p14="http://schemas.microsoft.com/office/powerpoint/2010/main" val="3616443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171112846"/>
              </p:ext>
            </p:extLst>
          </p:nvPr>
        </p:nvGraphicFramePr>
        <p:xfrm>
          <a:off x="334566" y="908720"/>
          <a:ext cx="11521280" cy="4571718"/>
        </p:xfrm>
        <a:graphic>
          <a:graphicData uri="http://schemas.openxmlformats.org/drawingml/2006/table">
            <a:tbl>
              <a:tblPr firstRow="1" firstCol="1" bandRow="1"/>
              <a:tblGrid>
                <a:gridCol w="1080120">
                  <a:extLst>
                    <a:ext uri="{9D8B030D-6E8A-4147-A177-3AD203B41FA5}">
                      <a16:colId xmlns:a16="http://schemas.microsoft.com/office/drawing/2014/main" val="2843273249"/>
                    </a:ext>
                  </a:extLst>
                </a:gridCol>
                <a:gridCol w="2376264">
                  <a:extLst>
                    <a:ext uri="{9D8B030D-6E8A-4147-A177-3AD203B41FA5}">
                      <a16:colId xmlns:a16="http://schemas.microsoft.com/office/drawing/2014/main" val="3592529464"/>
                    </a:ext>
                  </a:extLst>
                </a:gridCol>
                <a:gridCol w="3421820">
                  <a:extLst>
                    <a:ext uri="{9D8B030D-6E8A-4147-A177-3AD203B41FA5}">
                      <a16:colId xmlns:a16="http://schemas.microsoft.com/office/drawing/2014/main" val="3529543552"/>
                    </a:ext>
                  </a:extLst>
                </a:gridCol>
                <a:gridCol w="4643076">
                  <a:extLst>
                    <a:ext uri="{9D8B030D-6E8A-4147-A177-3AD203B41FA5}">
                      <a16:colId xmlns:a16="http://schemas.microsoft.com/office/drawing/2014/main" val="3025467191"/>
                    </a:ext>
                  </a:extLst>
                </a:gridCol>
              </a:tblGrid>
              <a:tr h="5028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解决措施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87826007"/>
                  </a:ext>
                </a:extLst>
              </a:tr>
              <a:tr h="201153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堵问题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交通阻塞、交通事故、停车问题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汽车数量不断增加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城镇道路建设不合理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采用公共交通运输方式出行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合理规划城镇道路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80901586"/>
                  </a:ext>
                </a:extLst>
              </a:tr>
              <a:tr h="201153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就业、住房、种族纠纷、社会争端等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城镇人口急剧膨胀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乡村人口无序迁入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不同种族及社会地位的差别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加快经济发展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增加就业岗位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提倡种族平等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反对歧视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36664496"/>
                  </a:ext>
                </a:extLst>
              </a:tr>
            </a:tbl>
          </a:graphicData>
        </a:graphic>
      </p:graphicFrame>
      <p:sp>
        <p:nvSpPr>
          <p:cNvPr id="5" name="内容占位符 1"/>
          <p:cNvSpPr>
            <a:spLocks noGrp="1"/>
          </p:cNvSpPr>
          <p:nvPr>
            <p:ph idx="1"/>
          </p:nvPr>
        </p:nvSpPr>
        <p:spPr>
          <a:xfrm>
            <a:off x="360854" y="5517232"/>
            <a:ext cx="11485848" cy="1130246"/>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其他措施：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对城镇用地进行合理规划；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改善交通和居住条件；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建立卫星城，开发新区。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9242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城生活空间是指新城居民在日常生活中各种行为活动所占据的场所和空间。下图示意我国某大都市新城生活空间现状和新城生活空间理想模式。调查显示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该新城的社区居民休息日与工作日的出行率、人均出行次数均相当。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该新城的社区居民非工作活动大部分在新城外或社区附近，主要是因为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交通方式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单一</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生活服务设施不足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生态环境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较差</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居民消费能力较弱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2"/>
          <a:stretch>
            <a:fillRect/>
          </a:stretch>
        </p:blipFill>
        <p:spPr>
          <a:xfrm>
            <a:off x="478582" y="908720"/>
            <a:ext cx="1706936" cy="370265"/>
          </a:xfrm>
          <a:prstGeom prst="rect">
            <a:avLst/>
          </a:prstGeom>
        </p:spPr>
      </p:pic>
      <p:pic>
        <p:nvPicPr>
          <p:cNvPr id="4" name="dlt290.jpg" descr="id:2147491741;FounderCES"/>
          <p:cNvPicPr/>
          <p:nvPr/>
        </p:nvPicPr>
        <p:blipFill>
          <a:blip r:embed="rId3">
            <a:clrChange>
              <a:clrFrom>
                <a:srgbClr val="FFFFFE"/>
              </a:clrFrom>
              <a:clrTo>
                <a:srgbClr val="FFFFFE">
                  <a:alpha val="0"/>
                </a:srgbClr>
              </a:clrTo>
            </a:clrChange>
          </a:blip>
          <a:stretch>
            <a:fillRect/>
          </a:stretch>
        </p:blipFill>
        <p:spPr>
          <a:xfrm>
            <a:off x="6599262" y="4221088"/>
            <a:ext cx="4104456" cy="1884719"/>
          </a:xfrm>
          <a:prstGeom prst="rect">
            <a:avLst/>
          </a:prstGeom>
        </p:spPr>
      </p:pic>
      <p:sp>
        <p:nvSpPr>
          <p:cNvPr id="7" name="矩形 6"/>
          <p:cNvSpPr/>
          <p:nvPr/>
        </p:nvSpPr>
        <p:spPr>
          <a:xfrm>
            <a:off x="10946068" y="3582069"/>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03209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6574" y="3095703"/>
            <a:ext cx="1224136" cy="381000"/>
          </a:xfrm>
          <a:prstGeom prst="rect">
            <a:avLst/>
          </a:prstGeom>
        </p:spPr>
      </p:pic>
      <p:pic>
        <p:nvPicPr>
          <p:cNvPr id="6" name="图片 5"/>
          <p:cNvPicPr>
            <a:picLocks noChangeAspect="1"/>
          </p:cNvPicPr>
          <p:nvPr/>
        </p:nvPicPr>
        <p:blipFill>
          <a:blip r:embed="rId2"/>
          <a:stretch>
            <a:fillRect/>
          </a:stretch>
        </p:blipFill>
        <p:spPr>
          <a:xfrm>
            <a:off x="6671270" y="2564904"/>
            <a:ext cx="5184576" cy="381000"/>
          </a:xfrm>
          <a:prstGeom prst="rect">
            <a:avLst/>
          </a:prstGeom>
        </p:spPr>
      </p:pic>
      <p:sp>
        <p:nvSpPr>
          <p:cNvPr id="3" name="内容占位符 2"/>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题干和新城生活空间现状图分析可知：该新城的社区居民非工作活动大部分在新城外或社区附近，主要是因为新城生活服务设施不足，居民需到新城外或者社区进行消费等生活活动；新城的社区居民非工作活动大部分在新城外或社区附近且基础设施不足才导致交通方式较为单一；新城受人类活动影响小，生态环境质量较好；新城居民有非工作活动，而且居民休息日与工作日的出行率、人均出行次数均相当，说明居民消费能力较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818;FounderCES"/>
          <p:cNvPicPr/>
          <p:nvPr/>
        </p:nvPicPr>
        <p:blipFill>
          <a:blip r:embed="rId3"/>
          <a:stretch>
            <a:fillRect/>
          </a:stretch>
        </p:blipFill>
        <p:spPr>
          <a:xfrm>
            <a:off x="478582" y="962622"/>
            <a:ext cx="806776" cy="288032"/>
          </a:xfrm>
          <a:prstGeom prst="rect">
            <a:avLst/>
          </a:prstGeom>
        </p:spPr>
      </p:pic>
      <p:pic>
        <p:nvPicPr>
          <p:cNvPr id="5" name="dlt290.jpg" descr="id:2147491741;FounderCES"/>
          <p:cNvPicPr/>
          <p:nvPr/>
        </p:nvPicPr>
        <p:blipFill>
          <a:blip r:embed="rId4">
            <a:clrChange>
              <a:clrFrom>
                <a:srgbClr val="FFFFFE"/>
              </a:clrFrom>
              <a:clrTo>
                <a:srgbClr val="FFFFFE">
                  <a:alpha val="0"/>
                </a:srgbClr>
              </a:clrTo>
            </a:clrChange>
          </a:blip>
          <a:stretch>
            <a:fillRect/>
          </a:stretch>
        </p:blipFill>
        <p:spPr>
          <a:xfrm>
            <a:off x="4006974" y="4221088"/>
            <a:ext cx="4104456" cy="1884719"/>
          </a:xfrm>
          <a:prstGeom prst="rect">
            <a:avLst/>
          </a:prstGeom>
        </p:spPr>
      </p:pic>
    </p:spTree>
    <p:extLst>
      <p:ext uri="{BB962C8B-B14F-4D97-AF65-F5344CB8AC3E}">
        <p14:creationId xmlns:p14="http://schemas.microsoft.com/office/powerpoint/2010/main" val="174451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为达到新城生活空间理想模式状态，该新城未来发展的首要任务是（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扩大新城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范围</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增加休闲娱乐场所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就业</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本地化</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完善社会保障体系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290.jpg" descr="id:2147491741;FounderCES"/>
          <p:cNvPicPr/>
          <p:nvPr/>
        </p:nvPicPr>
        <p:blipFill>
          <a:blip r:embed="rId2">
            <a:clrChange>
              <a:clrFrom>
                <a:srgbClr val="FFFFFE"/>
              </a:clrFrom>
              <a:clrTo>
                <a:srgbClr val="FFFFFE">
                  <a:alpha val="0"/>
                </a:srgbClr>
              </a:clrTo>
            </a:clrChange>
          </a:blip>
          <a:stretch>
            <a:fillRect/>
          </a:stretch>
        </p:blipFill>
        <p:spPr>
          <a:xfrm>
            <a:off x="7031310" y="1844824"/>
            <a:ext cx="4104456" cy="1884719"/>
          </a:xfrm>
          <a:prstGeom prst="rect">
            <a:avLst/>
          </a:prstGeom>
        </p:spPr>
      </p:pic>
      <p:sp>
        <p:nvSpPr>
          <p:cNvPr id="5" name="矩形 4"/>
          <p:cNvSpPr/>
          <p:nvPr/>
        </p:nvSpPr>
        <p:spPr>
          <a:xfrm>
            <a:off x="10082805" y="1133797"/>
            <a:ext cx="407484" cy="461665"/>
          </a:xfrm>
          <a:prstGeom prst="rect">
            <a:avLst/>
          </a:prstGeom>
        </p:spPr>
        <p:txBody>
          <a:bodyPr wrap="none">
            <a:spAutoFit/>
          </a:bodyPr>
          <a:lstStyle/>
          <a:p>
            <a:r>
              <a:rPr lang="en-US" altLang="zh-CN" sz="2400"/>
              <a:t>C</a:t>
            </a:r>
            <a:endParaRPr lang="zh-CN" altLang="en-US"/>
          </a:p>
        </p:txBody>
      </p:sp>
      <p:sp>
        <p:nvSpPr>
          <p:cNvPr id="6" name="内容占位符 1"/>
          <p:cNvSpPr txBox="1">
            <a:spLocks/>
          </p:cNvSpPr>
          <p:nvPr/>
        </p:nvSpPr>
        <p:spPr bwMode="auto">
          <a:xfrm>
            <a:off x="360854" y="385505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对比新城生活空间现状和理想模式可知，相较于理想模式下新城居民就业向新城内集中的特点，新城当前居民生活空间向新城外扩展，存在居民职住分离、出行距离较远等问题。因此，为达到新城生活空间理想模式状态，首要解决的是就业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818;FounderCES"/>
          <p:cNvPicPr/>
          <p:nvPr/>
        </p:nvPicPr>
        <p:blipFill>
          <a:blip r:embed="rId3"/>
          <a:stretch>
            <a:fillRect/>
          </a:stretch>
        </p:blipFill>
        <p:spPr>
          <a:xfrm>
            <a:off x="478582" y="4089663"/>
            <a:ext cx="806776" cy="288032"/>
          </a:xfrm>
          <a:prstGeom prst="rect">
            <a:avLst/>
          </a:prstGeom>
        </p:spPr>
      </p:pic>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80026"/>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达到新城生活空间理想模式状态后，该新城的社区居民日常（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行距离</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工作出行次数减少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平均出行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成本</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出行方式更加多元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lt290.jpg" descr="id:2147491741;FounderCES"/>
          <p:cNvPicPr/>
          <p:nvPr/>
        </p:nvPicPr>
        <p:blipFill>
          <a:blip r:embed="rId2">
            <a:clrChange>
              <a:clrFrom>
                <a:srgbClr val="FFFFFE"/>
              </a:clrFrom>
              <a:clrTo>
                <a:srgbClr val="FFFFFE">
                  <a:alpha val="0"/>
                </a:srgbClr>
              </a:clrTo>
            </a:clrChange>
          </a:blip>
          <a:stretch>
            <a:fillRect/>
          </a:stretch>
        </p:blipFill>
        <p:spPr>
          <a:xfrm>
            <a:off x="6959302" y="1890698"/>
            <a:ext cx="4104456" cy="1884719"/>
          </a:xfrm>
          <a:prstGeom prst="rect">
            <a:avLst/>
          </a:prstGeom>
        </p:spPr>
      </p:pic>
      <p:sp>
        <p:nvSpPr>
          <p:cNvPr id="7" name="矩形 6"/>
          <p:cNvSpPr/>
          <p:nvPr/>
        </p:nvSpPr>
        <p:spPr>
          <a:xfrm>
            <a:off x="9146701" y="1170618"/>
            <a:ext cx="407484" cy="461665"/>
          </a:xfrm>
          <a:prstGeom prst="rect">
            <a:avLst/>
          </a:prstGeom>
        </p:spPr>
        <p:txBody>
          <a:bodyPr wrap="none">
            <a:spAutoFit/>
          </a:bodyPr>
          <a:lstStyle/>
          <a:p>
            <a:r>
              <a:rPr lang="en-US" altLang="zh-CN" sz="2400"/>
              <a:t>D</a:t>
            </a:r>
            <a:endParaRPr lang="zh-CN" altLang="en-US"/>
          </a:p>
        </p:txBody>
      </p:sp>
      <p:sp>
        <p:nvSpPr>
          <p:cNvPr id="8" name="内容占位符 1"/>
          <p:cNvSpPr txBox="1">
            <a:spLocks/>
          </p:cNvSpPr>
          <p:nvPr/>
        </p:nvSpPr>
        <p:spPr bwMode="auto">
          <a:xfrm>
            <a:off x="360854" y="390692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材料和图可知，达到新城生活空间理想模式状态后，该新城的社区居民日常平均出行距离减小，非机动化出行开展工作活动可能导致工作出行次数增加；公共交通出行为主，平均出行成本减少，出行方式更加多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818;FounderCES"/>
          <p:cNvPicPr/>
          <p:nvPr/>
        </p:nvPicPr>
        <p:blipFill>
          <a:blip r:embed="rId3"/>
          <a:stretch>
            <a:fillRect/>
          </a:stretch>
        </p:blipFill>
        <p:spPr>
          <a:xfrm>
            <a:off x="478582" y="4087628"/>
            <a:ext cx="806776" cy="288032"/>
          </a:xfrm>
          <a:prstGeom prst="rect">
            <a:avLst/>
          </a:prstGeom>
        </p:spPr>
      </p:pic>
    </p:spTree>
    <p:extLst>
      <p:ext uri="{BB962C8B-B14F-4D97-AF65-F5344CB8AC3E}">
        <p14:creationId xmlns:p14="http://schemas.microsoft.com/office/powerpoint/2010/main" val="1064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发达国家</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和发展中国家城镇化进程的差异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社会经济发展水平差异导致发达国家和发展中国家城镇化进程差异明显。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2"/>
          <a:stretch>
            <a:fillRect/>
          </a:stretch>
        </p:blipFill>
        <p:spPr>
          <a:xfrm>
            <a:off x="406574" y="953993"/>
            <a:ext cx="1121335" cy="314767"/>
          </a:xfrm>
          <a:prstGeom prst="rect">
            <a:avLst/>
          </a:prstGeom>
        </p:spPr>
      </p:pic>
      <p:pic>
        <p:nvPicPr>
          <p:cNvPr id="4" name="dlt291.jpg" descr="id:2147491769;FounderCES"/>
          <p:cNvPicPr/>
          <p:nvPr/>
        </p:nvPicPr>
        <p:blipFill>
          <a:blip r:embed="rId3"/>
          <a:stretch>
            <a:fillRect/>
          </a:stretch>
        </p:blipFill>
        <p:spPr>
          <a:xfrm>
            <a:off x="9047534" y="2852936"/>
            <a:ext cx="2880251" cy="1944216"/>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329859018"/>
              </p:ext>
            </p:extLst>
          </p:nvPr>
        </p:nvGraphicFramePr>
        <p:xfrm>
          <a:off x="334567" y="1916832"/>
          <a:ext cx="8424935" cy="4180905"/>
        </p:xfrm>
        <a:graphic>
          <a:graphicData uri="http://schemas.openxmlformats.org/drawingml/2006/table">
            <a:tbl>
              <a:tblPr firstRow="1" firstCol="1" bandRow="1"/>
              <a:tblGrid>
                <a:gridCol w="2016223">
                  <a:extLst>
                    <a:ext uri="{9D8B030D-6E8A-4147-A177-3AD203B41FA5}">
                      <a16:colId xmlns:a16="http://schemas.microsoft.com/office/drawing/2014/main" val="2927072013"/>
                    </a:ext>
                  </a:extLst>
                </a:gridCol>
                <a:gridCol w="3434710">
                  <a:extLst>
                    <a:ext uri="{9D8B030D-6E8A-4147-A177-3AD203B41FA5}">
                      <a16:colId xmlns:a16="http://schemas.microsoft.com/office/drawing/2014/main" val="86997920"/>
                    </a:ext>
                  </a:extLst>
                </a:gridCol>
                <a:gridCol w="2974002">
                  <a:extLst>
                    <a:ext uri="{9D8B030D-6E8A-4147-A177-3AD203B41FA5}">
                      <a16:colId xmlns:a16="http://schemas.microsoft.com/office/drawing/2014/main" val="208682499"/>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发达国家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发展中国家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24711205"/>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所处发展阶段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成熟阶段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缓慢发展阶段或加速发展阶段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51231817"/>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起步时间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95937823"/>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目前速度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99612255"/>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发展水平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45540943"/>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城镇化与经济发展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相适应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部分国家不相适应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97404161"/>
                  </a:ext>
                </a:extLst>
              </a:tr>
            </a:tbl>
          </a:graphicData>
        </a:graphic>
      </p:graphicFrame>
    </p:spTree>
    <p:extLst>
      <p:ext uri="{BB962C8B-B14F-4D97-AF65-F5344CB8AC3E}">
        <p14:creationId xmlns:p14="http://schemas.microsoft.com/office/powerpoint/2010/main" val="410632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化及其过程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又称城市化，一般指农业人口转变为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非农业人口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、农村地区转变为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城镇地区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、农业活动转变为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非农业活动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城镇化的描述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：可以用非农人口增长速度、产业结构变化、</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城市数量变化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、城市基础设施及公共服务水平等来描述。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城镇化衡量标志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：通常以</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城镇人口占总人口的比例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城镇化率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，来衡量一个国家或地区的城镇化水平。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2134766" y="764704"/>
            <a:ext cx="7257145" cy="751578"/>
          </a:xfrm>
          <a:prstGeom prst="rect">
            <a:avLst/>
          </a:prstGeom>
        </p:spPr>
      </p:pic>
      <p:pic>
        <p:nvPicPr>
          <p:cNvPr id="4" name="知识点1.eps" descr="id:2147490621;FounderCES"/>
          <p:cNvPicPr/>
          <p:nvPr/>
        </p:nvPicPr>
        <p:blipFill>
          <a:blip r:embed="rId3"/>
          <a:stretch>
            <a:fillRect/>
          </a:stretch>
        </p:blipFill>
        <p:spPr>
          <a:xfrm>
            <a:off x="406574" y="1682702"/>
            <a:ext cx="1112422" cy="30746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4225473893"/>
              </p:ext>
            </p:extLst>
          </p:nvPr>
        </p:nvGraphicFramePr>
        <p:xfrm>
          <a:off x="334567" y="1316712"/>
          <a:ext cx="11521280" cy="3840480"/>
        </p:xfrm>
        <a:graphic>
          <a:graphicData uri="http://schemas.openxmlformats.org/drawingml/2006/table">
            <a:tbl>
              <a:tblPr firstRow="1" firstCol="1" bandRow="1"/>
              <a:tblGrid>
                <a:gridCol w="2483988">
                  <a:extLst>
                    <a:ext uri="{9D8B030D-6E8A-4147-A177-3AD203B41FA5}">
                      <a16:colId xmlns:a16="http://schemas.microsoft.com/office/drawing/2014/main" val="837979804"/>
                    </a:ext>
                  </a:extLst>
                </a:gridCol>
                <a:gridCol w="4970280">
                  <a:extLst>
                    <a:ext uri="{9D8B030D-6E8A-4147-A177-3AD203B41FA5}">
                      <a16:colId xmlns:a16="http://schemas.microsoft.com/office/drawing/2014/main" val="1389254529"/>
                    </a:ext>
                  </a:extLst>
                </a:gridCol>
                <a:gridCol w="4067012">
                  <a:extLst>
                    <a:ext uri="{9D8B030D-6E8A-4147-A177-3AD203B41FA5}">
                      <a16:colId xmlns:a16="http://schemas.microsoft.com/office/drawing/2014/main" val="1211431362"/>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发达国家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发展中国家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92735923"/>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经济发展较早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农业向现代化方向发展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大批农村劳动力向城镇迁移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城镇经济畸形发展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人口增长过快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农村劳动力过剩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27343054"/>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发展结果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一些大城镇中心区表现出衰落的迹象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出现大城市带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注重营造高水平的人居环境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农村剩余劳动力大量流入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加大城镇就业、基础设施建设等的压力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生态破坏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人居环境质量下降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10960979"/>
                  </a:ext>
                </a:extLst>
              </a:tr>
            </a:tbl>
          </a:graphicData>
        </a:graphic>
      </p:graphicFrame>
    </p:spTree>
    <p:extLst>
      <p:ext uri="{BB962C8B-B14F-4D97-AF65-F5344CB8AC3E}">
        <p14:creationId xmlns:p14="http://schemas.microsoft.com/office/powerpoint/2010/main" val="1058712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2800"/>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城镇化速度随时间的变化图，完成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关于图中各个时段城镇化特点的叙述，正确的是（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城镇化发展较快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城镇化水平较高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城镇化水平较高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人口向城镇迅速集聚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2"/>
          <a:stretch>
            <a:fillRect/>
          </a:stretch>
        </p:blipFill>
        <p:spPr>
          <a:xfrm>
            <a:off x="406574" y="1268760"/>
            <a:ext cx="1374976" cy="298257"/>
          </a:xfrm>
          <a:prstGeom prst="rect">
            <a:avLst/>
          </a:prstGeom>
        </p:spPr>
      </p:pic>
      <p:pic>
        <p:nvPicPr>
          <p:cNvPr id="4" name="dlt292.jpg" descr="id:2147491791;FounderCES"/>
          <p:cNvPicPr/>
          <p:nvPr/>
        </p:nvPicPr>
        <p:blipFill>
          <a:blip r:embed="rId3"/>
          <a:stretch>
            <a:fillRect/>
          </a:stretch>
        </p:blipFill>
        <p:spPr>
          <a:xfrm>
            <a:off x="8399462" y="2420888"/>
            <a:ext cx="2752868" cy="1926253"/>
          </a:xfrm>
          <a:prstGeom prst="rect">
            <a:avLst/>
          </a:prstGeom>
        </p:spPr>
      </p:pic>
      <p:sp>
        <p:nvSpPr>
          <p:cNvPr id="6" name="矩形 5"/>
          <p:cNvSpPr/>
          <p:nvPr/>
        </p:nvSpPr>
        <p:spPr>
          <a:xfrm>
            <a:off x="7625480" y="1736604"/>
            <a:ext cx="407484" cy="461665"/>
          </a:xfrm>
          <a:prstGeom prst="rect">
            <a:avLst/>
          </a:prstGeom>
        </p:spPr>
        <p:txBody>
          <a:bodyPr wrap="none">
            <a:spAutoFit/>
          </a:bodyPr>
          <a:lstStyle/>
          <a:p>
            <a:r>
              <a:rPr lang="en-US" altLang="zh-CN" sz="2400"/>
              <a:t>C</a:t>
            </a:r>
            <a:endParaRPr lang="zh-CN" altLang="en-US"/>
          </a:p>
        </p:txBody>
      </p:sp>
      <p:sp>
        <p:nvSpPr>
          <p:cNvPr id="7" name="内容占位符 1"/>
          <p:cNvSpPr txBox="1">
            <a:spLocks/>
          </p:cNvSpPr>
          <p:nvPr/>
        </p:nvSpPr>
        <p:spPr bwMode="auto">
          <a:xfrm>
            <a:off x="360854" y="44810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从城镇化速度随时间的变化图可知，城镇化的速度是慢</a:t>
            </a:r>
            <a:r>
              <a:rPr lang="en-US" altLang="zh-CN"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a:t>
            </a:r>
            <a:r>
              <a:rPr lang="en-US" altLang="zh-CN"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慢，故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为初期阶段，城镇化水平低、速度慢；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为加速阶段，城镇化速度快；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为后期阶段，城镇化水平高，速度慢。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4"/>
          <a:stretch>
            <a:fillRect/>
          </a:stretch>
        </p:blipFill>
        <p:spPr>
          <a:xfrm>
            <a:off x="478582" y="4715668"/>
            <a:ext cx="806776" cy="288032"/>
          </a:xfrm>
          <a:prstGeom prst="rect">
            <a:avLst/>
          </a:prstGeom>
        </p:spPr>
      </p:pic>
    </p:spTree>
    <p:extLst>
      <p:ext uri="{BB962C8B-B14F-4D97-AF65-F5344CB8AC3E}">
        <p14:creationId xmlns:p14="http://schemas.microsoft.com/office/powerpoint/2010/main" val="424027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412776"/>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孟加拉国、中国和英国在图中所处的时段依次是（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lt292.jpg" descr="id:2147491791;FounderCES"/>
          <p:cNvPicPr/>
          <p:nvPr/>
        </p:nvPicPr>
        <p:blipFill>
          <a:blip r:embed="rId2"/>
          <a:stretch>
            <a:fillRect/>
          </a:stretch>
        </p:blipFill>
        <p:spPr>
          <a:xfrm>
            <a:off x="8471470" y="2223448"/>
            <a:ext cx="2752868" cy="1926253"/>
          </a:xfrm>
          <a:prstGeom prst="rect">
            <a:avLst/>
          </a:prstGeom>
        </p:spPr>
      </p:pic>
      <p:sp>
        <p:nvSpPr>
          <p:cNvPr id="8" name="矩形 7"/>
          <p:cNvSpPr/>
          <p:nvPr/>
        </p:nvSpPr>
        <p:spPr>
          <a:xfrm>
            <a:off x="7607374" y="1503368"/>
            <a:ext cx="407484" cy="461665"/>
          </a:xfrm>
          <a:prstGeom prst="rect">
            <a:avLst/>
          </a:prstGeom>
        </p:spPr>
        <p:txBody>
          <a:bodyPr wrap="none">
            <a:spAutoFit/>
          </a:bodyPr>
          <a:lstStyle/>
          <a:p>
            <a:r>
              <a:rPr lang="en-US" altLang="zh-CN" sz="2400"/>
              <a:t>A</a:t>
            </a:r>
            <a:endParaRPr lang="zh-CN" altLang="en-US"/>
          </a:p>
        </p:txBody>
      </p:sp>
      <p:sp>
        <p:nvSpPr>
          <p:cNvPr id="9" name="内容占位符 1"/>
          <p:cNvSpPr txBox="1">
            <a:spLocks/>
          </p:cNvSpPr>
          <p:nvPr/>
        </p:nvSpPr>
        <p:spPr bwMode="auto">
          <a:xfrm>
            <a:off x="360854" y="416766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孟加拉国处于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阶段，中国处于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阶段，英国处于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阶段。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90818;FounderCES"/>
          <p:cNvPicPr/>
          <p:nvPr/>
        </p:nvPicPr>
        <p:blipFill>
          <a:blip r:embed="rId3"/>
          <a:stretch>
            <a:fillRect/>
          </a:stretch>
        </p:blipFill>
        <p:spPr>
          <a:xfrm>
            <a:off x="478582" y="4384166"/>
            <a:ext cx="806776" cy="288032"/>
          </a:xfrm>
          <a:prstGeom prst="rect">
            <a:avLst/>
          </a:prstGeom>
        </p:spPr>
      </p:pic>
    </p:spTree>
    <p:extLst>
      <p:ext uri="{BB962C8B-B14F-4D97-AF65-F5344CB8AC3E}">
        <p14:creationId xmlns:p14="http://schemas.microsoft.com/office/powerpoint/2010/main" val="45567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城镇化动力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：城镇化是</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社会经济发展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的必然结果。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991805368"/>
              </p:ext>
            </p:extLst>
          </p:nvPr>
        </p:nvGraphicFramePr>
        <p:xfrm>
          <a:off x="406575" y="2151440"/>
          <a:ext cx="11377264" cy="2743200"/>
        </p:xfrm>
        <a:graphic>
          <a:graphicData uri="http://schemas.openxmlformats.org/drawingml/2006/table">
            <a:tbl>
              <a:tblPr firstRow="1" firstCol="1" bandRow="1"/>
              <a:tblGrid>
                <a:gridCol w="3288030">
                  <a:extLst>
                    <a:ext uri="{9D8B030D-6E8A-4147-A177-3AD203B41FA5}">
                      <a16:colId xmlns:a16="http://schemas.microsoft.com/office/drawing/2014/main" val="1123480881"/>
                    </a:ext>
                  </a:extLst>
                </a:gridCol>
                <a:gridCol w="8089234">
                  <a:extLst>
                    <a:ext uri="{9D8B030D-6E8A-4147-A177-3AD203B41FA5}">
                      <a16:colId xmlns:a16="http://schemas.microsoft.com/office/drawing/2014/main" val="3286077296"/>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世界城镇化率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88674092"/>
                  </a:ext>
                </a:extLst>
              </a:tr>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27678319"/>
                  </a:ext>
                </a:extLst>
              </a:tr>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1800</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1900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上升到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9954580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第二次世界大战以后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不断提高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4640506"/>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已超过</a:t>
                      </a:r>
                      <a:r>
                        <a:rPr lang="en-US" sz="2400" b="1">
                          <a:solidFill>
                            <a:srgbClr val="F39764"/>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400" b="1">
                          <a:solidFill>
                            <a:srgbClr val="F39764"/>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23281236"/>
                  </a:ext>
                </a:extLst>
              </a:tr>
            </a:tbl>
          </a:graphicData>
        </a:graphic>
      </p:graphicFrame>
    </p:spTree>
    <p:extLst>
      <p:ext uri="{BB962C8B-B14F-4D97-AF65-F5344CB8AC3E}">
        <p14:creationId xmlns:p14="http://schemas.microsoft.com/office/powerpoint/2010/main" val="2903051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城镇化过程的三个阶段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01770819"/>
              </p:ext>
            </p:extLst>
          </p:nvPr>
        </p:nvGraphicFramePr>
        <p:xfrm>
          <a:off x="406574" y="1412776"/>
          <a:ext cx="11377264" cy="4666956"/>
        </p:xfrm>
        <a:graphic>
          <a:graphicData uri="http://schemas.openxmlformats.org/drawingml/2006/table">
            <a:tbl>
              <a:tblPr firstRow="1" firstCol="1" bandRow="1"/>
              <a:tblGrid>
                <a:gridCol w="1048984">
                  <a:extLst>
                    <a:ext uri="{9D8B030D-6E8A-4147-A177-3AD203B41FA5}">
                      <a16:colId xmlns:a16="http://schemas.microsoft.com/office/drawing/2014/main" val="507488231"/>
                    </a:ext>
                  </a:extLst>
                </a:gridCol>
                <a:gridCol w="2630424">
                  <a:extLst>
                    <a:ext uri="{9D8B030D-6E8A-4147-A177-3AD203B41FA5}">
                      <a16:colId xmlns:a16="http://schemas.microsoft.com/office/drawing/2014/main" val="3157616416"/>
                    </a:ext>
                  </a:extLst>
                </a:gridCol>
                <a:gridCol w="3593400">
                  <a:extLst>
                    <a:ext uri="{9D8B030D-6E8A-4147-A177-3AD203B41FA5}">
                      <a16:colId xmlns:a16="http://schemas.microsoft.com/office/drawing/2014/main" val="2372923765"/>
                    </a:ext>
                  </a:extLst>
                </a:gridCol>
                <a:gridCol w="4104456">
                  <a:extLst>
                    <a:ext uri="{9D8B030D-6E8A-4147-A177-3AD203B41FA5}">
                      <a16:colId xmlns:a16="http://schemas.microsoft.com/office/drawing/2014/main" val="3043821834"/>
                    </a:ext>
                  </a:extLst>
                </a:gridCol>
              </a:tblGrid>
              <a:tr h="411451">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缓慢发展阶段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加速发展阶段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成熟阶段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66199642"/>
                  </a:ext>
                </a:extLst>
              </a:tr>
              <a:tr h="822902">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低于</a:t>
                      </a:r>
                      <a:r>
                        <a:rPr lang="en-US" sz="2400" b="1">
                          <a:solidFill>
                            <a:srgbClr val="F39764"/>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sz="2400" b="1">
                          <a:solidFill>
                            <a:srgbClr val="F39764"/>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超过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达到</a:t>
                      </a:r>
                      <a:r>
                        <a:rPr lang="en-US" sz="2400" b="1">
                          <a:solidFill>
                            <a:srgbClr val="F39764"/>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a:solidFill>
                            <a:srgbClr val="F39764"/>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00550957"/>
                  </a:ext>
                </a:extLst>
              </a:tr>
              <a:tr h="1234353">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城镇人口增长缓慢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发展时期漫长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城镇化进入加速发展阶段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城镇数量增加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趋于缓慢甚至停滞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63036816"/>
                  </a:ext>
                </a:extLst>
              </a:tr>
              <a:tr h="2057256">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第一产业</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在区域经济中所占比例较大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第一产业所占比例持续下降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第二产业</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成为区域经济的主导产业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第三产业所占比例逐步上升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城乡差距缩小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第三产业</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逐步成为区域经济的主导产业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0451465"/>
                  </a:ext>
                </a:extLst>
              </a:tr>
            </a:tbl>
          </a:graphicData>
        </a:graphic>
      </p:graphicFrame>
    </p:spTree>
    <p:extLst>
      <p:ext uri="{BB962C8B-B14F-4D97-AF65-F5344CB8AC3E}">
        <p14:creationId xmlns:p14="http://schemas.microsoft.com/office/powerpoint/2010/main" val="418379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6939"/>
            <a:ext cx="11485848" cy="3346237"/>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城镇化的影响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有利于乡村剩余劳动力向第</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二、三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产业转移；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有利于改善地区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产业结构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，带动区域经济发展；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有利于推动</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科技进步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，提高区域整体发展水平；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有利于提高居民文化和思想观念，促进城乡交流，缩小</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城乡发展差距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6592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520"/>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）不利影响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590482894"/>
              </p:ext>
            </p:extLst>
          </p:nvPr>
        </p:nvGraphicFramePr>
        <p:xfrm>
          <a:off x="334566" y="1463071"/>
          <a:ext cx="11521280" cy="4731089"/>
        </p:xfrm>
        <a:graphic>
          <a:graphicData uri="http://schemas.openxmlformats.org/drawingml/2006/table">
            <a:tbl>
              <a:tblPr firstRow="1" firstCol="1" bandRow="1"/>
              <a:tblGrid>
                <a:gridCol w="1224136">
                  <a:extLst>
                    <a:ext uri="{9D8B030D-6E8A-4147-A177-3AD203B41FA5}">
                      <a16:colId xmlns:a16="http://schemas.microsoft.com/office/drawing/2014/main" val="406218333"/>
                    </a:ext>
                  </a:extLst>
                </a:gridCol>
                <a:gridCol w="10297144">
                  <a:extLst>
                    <a:ext uri="{9D8B030D-6E8A-4147-A177-3AD203B41FA5}">
                      <a16:colId xmlns:a16="http://schemas.microsoft.com/office/drawing/2014/main" val="78525013"/>
                    </a:ext>
                  </a:extLst>
                </a:gridCol>
              </a:tblGrid>
              <a:tr h="1005769">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资源</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城镇发展占用大量土地导致</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耕地</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城镇人口增加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用水量激增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造成水资源短缺等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61932012"/>
                  </a:ext>
                </a:extLst>
              </a:tr>
              <a:tr h="1005769">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污染</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城镇往往会产生环境问题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特别是发展中国家的一些大城市环境污染严重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48717998"/>
                  </a:ext>
                </a:extLst>
              </a:tr>
              <a:tr h="10057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交通拥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堵问题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大城市</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人口和规模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过度膨胀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机动车增长过快导致交通拥堵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而且</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大气污染</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和噪声污染加剧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36977900"/>
                  </a:ext>
                </a:extLst>
              </a:tr>
              <a:tr h="1508654">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大量人口涌入会带来就业困难、贫困人口增加、</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住房紧张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、房价过高、管理粗放、应急设施滞后、犯罪率上升、种族纠纷和社会秩序混乱等社会问题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81203213"/>
                  </a:ext>
                </a:extLst>
              </a:tr>
            </a:tbl>
          </a:graphicData>
        </a:graphic>
      </p:graphicFrame>
    </p:spTree>
    <p:extLst>
      <p:ext uri="{BB962C8B-B14F-4D97-AF65-F5344CB8AC3E}">
        <p14:creationId xmlns:p14="http://schemas.microsoft.com/office/powerpoint/2010/main" val="3290405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34566" y="836712"/>
            <a:ext cx="11521280" cy="5400600"/>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建设前后对地表径流的影响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城市建设后，随着城市范围的扩大，植被覆盖率降低，地表的硬化，不仅减少了水分蒸发，而且使地表径流无法下渗而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地表径流量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易引发城市内涝问题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同时减少了地下径流量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这样使城市的可用水量大大减少。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探究.eps" descr="id:2147490710;FounderCES"/>
          <p:cNvPicPr/>
          <p:nvPr/>
        </p:nvPicPr>
        <p:blipFill>
          <a:blip r:embed="rId3"/>
          <a:stretch>
            <a:fillRect/>
          </a:stretch>
        </p:blipFill>
        <p:spPr>
          <a:xfrm>
            <a:off x="406574" y="908720"/>
            <a:ext cx="1368152" cy="283457"/>
          </a:xfrm>
          <a:prstGeom prst="rect">
            <a:avLst/>
          </a:prstGeom>
        </p:spPr>
      </p:pic>
      <p:pic>
        <p:nvPicPr>
          <p:cNvPr id="4" name="X30.eps" descr="id:2147491683;FounderCES"/>
          <p:cNvPicPr/>
          <p:nvPr/>
        </p:nvPicPr>
        <p:blipFill>
          <a:blip r:embed="rId4"/>
          <a:stretch>
            <a:fillRect/>
          </a:stretch>
        </p:blipFill>
        <p:spPr>
          <a:xfrm>
            <a:off x="5087094" y="2492896"/>
            <a:ext cx="1887318" cy="2736304"/>
          </a:xfrm>
          <a:prstGeom prst="rect">
            <a:avLst/>
          </a:prstGeom>
        </p:spPr>
      </p:pic>
    </p:spTree>
    <p:extLst>
      <p:ext uri="{BB962C8B-B14F-4D97-AF65-F5344CB8AC3E}">
        <p14:creationId xmlns:p14="http://schemas.microsoft.com/office/powerpoint/2010/main" val="3093629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6688"/>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不同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地区的城镇化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发达国家与发展中国家城镇化的差异显著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2"/>
          <a:stretch>
            <a:fillRect/>
          </a:stretch>
        </p:blipFill>
        <p:spPr>
          <a:xfrm>
            <a:off x="406574" y="1323758"/>
            <a:ext cx="1156193" cy="30746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207800491"/>
              </p:ext>
            </p:extLst>
          </p:nvPr>
        </p:nvGraphicFramePr>
        <p:xfrm>
          <a:off x="334567" y="2297400"/>
          <a:ext cx="11521280" cy="3291840"/>
        </p:xfrm>
        <a:graphic>
          <a:graphicData uri="http://schemas.openxmlformats.org/drawingml/2006/table">
            <a:tbl>
              <a:tblPr firstRow="1" firstCol="1" bandRow="1"/>
              <a:tblGrid>
                <a:gridCol w="1417117">
                  <a:extLst>
                    <a:ext uri="{9D8B030D-6E8A-4147-A177-3AD203B41FA5}">
                      <a16:colId xmlns:a16="http://schemas.microsoft.com/office/drawing/2014/main" val="1501087020"/>
                    </a:ext>
                  </a:extLst>
                </a:gridCol>
                <a:gridCol w="10104163">
                  <a:extLst>
                    <a:ext uri="{9D8B030D-6E8A-4147-A177-3AD203B41FA5}">
                      <a16:colId xmlns:a16="http://schemas.microsoft.com/office/drawing/2014/main" val="2307288228"/>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281951210"/>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起步早、总体水平</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城镇化率一般达</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处于城镇化发展的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成熟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阶段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预计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2030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年城镇化率将超过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大城市带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重视城镇创新和</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城镇质量</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84598338"/>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起步晚、总体水平</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、地区差异大。目前大部分发展中国家仍处于城镇化</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加速发展</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阶段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城镇化率多在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预计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2030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年可达到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79625618"/>
                  </a:ext>
                </a:extLst>
              </a:tr>
            </a:tbl>
          </a:graphicData>
        </a:graphic>
      </p:graphicFrame>
    </p:spTree>
    <p:extLst>
      <p:ext uri="{BB962C8B-B14F-4D97-AF65-F5344CB8AC3E}">
        <p14:creationId xmlns:p14="http://schemas.microsoft.com/office/powerpoint/2010/main" val="1959710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郊区化、过度城镇化与滞后城镇化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）郊区化：随着人口向郊区迁移和郊区农业人口转为非农业人口，郊区人口</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；而商业和制造业等产业向郊区转移，导致中心城区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衰落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）过度城镇化：是指城镇化水平</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超过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本国工业化水平和经济发展速度的城镇化模式。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）滞后城镇化：是指城镇化水平</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落后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于本国工业化和经济发展水平的城镇化模式。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68465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586</TotalTime>
  <Words>1307</Words>
  <Application>Microsoft Office PowerPoint</Application>
  <PresentationFormat>自定义</PresentationFormat>
  <Paragraphs>201</Paragraphs>
  <Slides>22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579</cp:revision>
  <dcterms:created xsi:type="dcterms:W3CDTF">2020-11-06T05:24:00Z</dcterms:created>
  <dcterms:modified xsi:type="dcterms:W3CDTF">2025-10-28T07:11:35Z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